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89" r:id="rId26"/>
    <p:sldId id="1144" r:id="rId27"/>
    <p:sldId id="1145" r:id="rId28"/>
    <p:sldId id="1146" r:id="rId29"/>
    <p:sldId id="1147" r:id="rId30"/>
    <p:sldId id="1148" r:id="rId31"/>
    <p:sldId id="1149" r:id="rId32"/>
    <p:sldId id="1150" r:id="rId33"/>
    <p:sldId id="1151" r:id="rId34"/>
    <p:sldId id="1152" r:id="rId35"/>
    <p:sldId id="1153" r:id="rId36"/>
    <p:sldId id="1154" r:id="rId37"/>
    <p:sldId id="1155" r:id="rId3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B11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三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明市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2024—2025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学年初中毕业班第一次教学质量监测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下列关于内能知识的描述正确的是（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物体的温度越高内能越大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的冰没有内能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温度越高的物体含有的热量越多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的冰没有热量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摩擦生热是通过做功的方式改变了物体的内能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物体吸收热量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内能增加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温度一定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00036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如图甲所示的电路中，电源电压保持不变，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为定值电阻，当滑动变阻器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从某点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时，滑动变阻器的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图像如图乙所示，则电源电压和定值电阻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的阻值分别是（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Ω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1933857"/>
            <a:ext cx="6558933" cy="28092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35166" y="455902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19388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低碳环保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是当今世界的主题，在煤、石油、太阳能中，有可能成为今后理想能源的是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；手机是现代最常用的通信工具，手机之间是利用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传递信息的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《吕氏春秋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察今》记录了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刻舟求剑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的典故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楚国人不能通过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的方法达到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的目的是因为掉到水里的剑相对于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的，为了达到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的目的，确定剑落水的实际位置，应选择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岸上的树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）为参照物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6774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太阳能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4606" y="251157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电磁波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831510" y="35730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463358" y="4129973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岸上的树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在热机的四个冲程中，把机械能转化为内能的是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汽油机工作时要产生大量的热，通常采用水循环将热带走，这是利用水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好奇的小李用电水壶烧水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，发现家中电能表的转盘刚好转过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，表盘如图所示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则该电水壶消耗的电能为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442" y="3185513"/>
            <a:ext cx="3510868" cy="24166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57332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44492" y="83671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压缩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543478" y="138896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比热容大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09538" y="2472979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0.1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687494" y="2487222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1.5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在图示电路中，电源电压保持不变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后，若开关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由断开到闭合，电流表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148" y="2215964"/>
            <a:ext cx="4645395" cy="31023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36070" y="55892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138569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91781" y="138568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一个密度为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的实心零件，由粗细不同的两部分圆柱体组成，两圆柱体的高度均为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，如图甲所示放置时，零件对水平面的压强为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1.2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ρgh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，则粗、细圆柱体的底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面积</a:t>
            </a: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；如图乙所示放置时，零件对水平面的压强为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用字母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3284984"/>
            <a:ext cx="6616300" cy="22835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5197" y="579902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78782" y="1934084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</a:t>
            </a:r>
            <a:r>
              <a:rPr lang="zh-CN" altLang="zh-CN" sz="2400">
                <a:cs typeface="宋体" panose="02010600030101010101" pitchFamily="2" charset="-122"/>
              </a:rPr>
              <a:t>∶</a:t>
            </a:r>
            <a:r>
              <a:rPr lang="en-US" altLang="zh-CN" sz="2400">
                <a:ea typeface="等线" panose="02010600030101010101" pitchFamily="2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343678" y="1900282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6</a:t>
            </a:r>
            <a:r>
              <a:rPr lang="en-US" altLang="zh-CN" sz="2400" i="1">
                <a:ea typeface="等线" panose="02010600030101010101" pitchFamily="2" charset="-122"/>
              </a:rPr>
              <a:t>ρgh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请在图中画出光线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对应的出射光线和入射光线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58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814" y="2780928"/>
            <a:ext cx="4905375" cy="22193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27006" y="5157192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题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）　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814" y="2272980"/>
            <a:ext cx="5610390" cy="272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如图所示，闭合开关，螺线管左侧的小磁针处于自由静止状态，请在螺线管右侧的括号内填上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极，并在电源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端的括号内填上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2528465"/>
            <a:ext cx="5297789" cy="2558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87046" y="5122292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210" y="2333587"/>
            <a:ext cx="5411255" cy="275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如图所示是人们日常生活和工作中经常使用的一种插线板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现在市场上有一些劣质插线板，经质检部门检查发现，部分劣质插线板电源线芯线比合格产品细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使用时很容易发生电火灾事故，这是为什么？请用所学知识解释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771018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在材料和长度一定时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导体横截面积越小电阻越大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伪劣插线板的电源线的芯线比合格产品细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电阻比合格产品大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由公式</a:t>
            </a:r>
            <a:r>
              <a:rPr lang="en-US" altLang="zh-CN" sz="2400" i="1" kern="100">
                <a:cs typeface="Times New Roman" panose="02020603050405020304" pitchFamily="18" charset="0"/>
              </a:rPr>
              <a:t>Q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cs typeface="Times New Roman" panose="02020603050405020304" pitchFamily="18" charset="0"/>
              </a:rPr>
              <a:t>I</a:t>
            </a:r>
            <a:r>
              <a:rPr lang="en-US" altLang="zh-CN" sz="2400" kern="100" baseline="30000">
                <a:cs typeface="Times New Roman" panose="02020603050405020304" pitchFamily="18" charset="0"/>
              </a:rPr>
              <a:t>2</a:t>
            </a:r>
            <a:r>
              <a:rPr lang="en-US" altLang="zh-CN" sz="2400" i="1" kern="100">
                <a:cs typeface="Times New Roman" panose="02020603050405020304" pitchFamily="18" charset="0"/>
              </a:rPr>
              <a:t>Rt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在电流和通电时间一定时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电阻越大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电流产生的热量越多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因此伪劣插线板容易发生火灾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446" y="2410999"/>
            <a:ext cx="2602281" cy="18476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50795" y="42685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554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）某同学按照如图所示的操作，探究影响浮力大小的因素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）物体受到的重力为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）物体全部浸没在水中时，受到的浮力是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图可得出结论：物体受到的浮力大小与物体排开液体的体积有关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142" y="1916832"/>
            <a:ext cx="5204563" cy="23818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55125" y="428718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29784" y="4422487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59302" y="5013176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30710" y="5445224"/>
            <a:ext cx="2896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只有一个选项符合题目要求的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手机为人们日常生活提供便利，但是不控制看手机的时间，会影响人们的健康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小明用手机查阅信息，如图所示，这台手机的宽度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约为（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 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486" y="2977064"/>
            <a:ext cx="1823161" cy="216042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01486" y="508536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81620" y="251035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两图可得出结论：物体受到的浮力大小与物体所处液体中的深度无关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两图可得出结论：物体受到的浮力大小与液体的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99062" y="587944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46734" y="836712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C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ea typeface="黑体" panose="02010609060101010101" pitchFamily="49" charset="-122"/>
              </a:rPr>
              <a:t>D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19542" y="192171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密度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2604512"/>
            <a:ext cx="6889235" cy="322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）小刚想在实验课上探究冰的熔化特点，于是组装了如图甲所示装置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）实验中除了需要图甲所示实验器材外，还需要的测量工具是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）图中对试管内的冰采用水浴法加热，这样做的好处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1316222"/>
            <a:ext cx="6757988" cy="32061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41490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9582" y="465313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秒表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54715" y="5229200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使冰受热均匀且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吸热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0630" y="575056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缓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慢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）如图乙所示是该同学根据自己的实验数据绘制的温度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时间关系图像，由图像可知，冰的熔点是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6~10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，该物质处于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）若冰全部熔化成水后继续用酒精灯不断地加热，试管中的水最终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沸腾，原因是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484" y="2941784"/>
            <a:ext cx="6678768" cy="31685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7094" y="593816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6894" y="1375272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27454" y="134113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固液共存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343678" y="190028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不会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566814" y="2466089"/>
            <a:ext cx="5521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试管中的水达到沸点后无法继续吸热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）小滨用如图所示装置进行了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探究平面镜成像特点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）他应选取两支外形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）的蜡烛进行实验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）小滨选择用玻璃板代替平面镜进行实验的目的是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671" y="1442649"/>
            <a:ext cx="4208318" cy="25111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30260" y="40048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6974" y="465426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相同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11430" y="5229200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便于确定像的位置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4725144"/>
            <a:ext cx="2520280" cy="15038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61523" y="60932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）在探究实验的过程中，他把蜡烛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放在距玻璃板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处，蜡烛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在玻璃板中所成的像到蜡烛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的距离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______c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远离玻璃板时，它的像的大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小将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 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zh-CN" altLang="zh-CN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）在玻璃板后放一光屏，无论怎样移动光屏，都不能接收到蜡烛的像，说明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）实验过程中，小滨仔细观察，发现蜡烛的像有重影，请你帮小滨分析产生这一现象的原因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_____________________________________________________________</a:t>
            </a:r>
          </a:p>
          <a:p>
            <a:pPr>
              <a:spcAft>
                <a:spcPts val="0"/>
              </a:spcAft>
            </a:pP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18942" y="141277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60</a:t>
            </a:r>
            <a:endParaRPr lang="zh-CN" altLang="en-US">
              <a:latin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631710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不变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0854" y="2996952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平面镜成的是虚像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94806" y="4125273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玻璃板的前后两个反射面都能成像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玻璃板的厚度较大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两个像</a:t>
            </a:r>
            <a:r>
              <a:rPr lang="zh-CN" altLang="zh-CN" sz="2400" smtClean="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77710" y="465313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能重合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）小亮同学帮妈妈做饭时，发现茄子漂在水面上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茄子的密度是多大呢？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他用天平和量筒测定茄子的密度，请你和他一起完成实验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）将天平放</a:t>
            </a:r>
            <a:r>
              <a:rPr lang="zh-CN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，把游码放到标尺左端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，当横梁稳定时，指针偏向分度盘的右侧，要使横梁平衡，应将平衡螺母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01302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）切取一小块茄子，用调节好的天平测出它的质量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；在量筒中倒入适量的水，测出水的体积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；用细铁丝将茄子块压入量筒的水中，并使其浸没，测出水和茄子块的总体积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茄子块密度的表达式为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）因为茄子具有吸水性，用上述方法测出的茄子块体积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，茄子块的密度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70870" y="190028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水平台面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615486" y="1912858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零刻度线　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11630" y="245665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左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282399" y="4005064"/>
                <a:ext cx="1642757" cy="6289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latin typeface="等线" panose="02010600030101010101" pitchFamily="2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latin typeface="等线" panose="02010600030101010101" pitchFamily="2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399" y="4005064"/>
                <a:ext cx="1642757" cy="62895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/>
          <p:cNvSpPr/>
          <p:nvPr/>
        </p:nvSpPr>
        <p:spPr>
          <a:xfrm>
            <a:off x="8489446" y="471372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偏小　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414686" y="530960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偏大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77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）某物理实验小组测量未知电阻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的阻值，电路实物图如图甲所示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）请你用笔画线代替导线，将图甲中电路连接完整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666" y="184482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257" y="2491155"/>
            <a:ext cx="9587041" cy="2744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2002" y="53012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288" y="2362800"/>
            <a:ext cx="3737355" cy="245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）闭合开关前，应将滑动变阻器滑片移到最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）闭合开关后，观察到电流表没有示数，电压表指针有偏转，则电路故障原因可能是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或者电流表发生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）排除故障后，当滑动变阻器的滑片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移到某一位置时，电压表示数为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，电流表示数如图乙所示，则未知电阻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43" y="3571097"/>
            <a:ext cx="8715492" cy="24947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7094" y="606584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19342" y="8367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右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86057" y="191683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断路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08930" y="191140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短路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52418" y="3059440"/>
            <a:ext cx="974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latin typeface="+mn-lt"/>
                <a:cs typeface="Times New Roman" panose="02020603050405020304" pitchFamily="18" charset="0"/>
              </a:rPr>
              <a:t>5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）完成实验后，小明进一步思考，用已知最大阻值为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的滑动变阻器和电流表，也可测出未知的定值电阻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他设计的电路图如图丙所示，请将实验步骤补充完整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闭合开关，当滑动变阻器滑片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端时，记下电流表示数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，记下电流表示数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4171362"/>
            <a:ext cx="7923175" cy="22679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02530" y="611535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679303"/>
            <a:ext cx="4572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将滑动变阻器的滑片</a:t>
            </a:r>
            <a:r>
              <a:rPr lang="en-US" altLang="zh-CN" sz="2400" i="1">
                <a:latin typeface="+mn-lt"/>
                <a:cs typeface="Times New Roman" panose="02020603050405020304" pitchFamily="18" charset="0"/>
              </a:rPr>
              <a:t>P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移到</a:t>
            </a:r>
            <a:r>
              <a:rPr lang="en-US" altLang="zh-CN" sz="2400" i="1">
                <a:latin typeface="+mn-lt"/>
                <a:cs typeface="Times New Roman" panose="02020603050405020304" pitchFamily="18" charset="0"/>
              </a:rPr>
              <a:t>B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端　</a:t>
            </a:r>
            <a:endParaRPr lang="zh-CN" altLang="en-US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846734" y="3324729"/>
                <a:ext cx="1552989" cy="6695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latin typeface="等线" panose="02010600030101010101" pitchFamily="2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latin typeface="等线" panose="02010600030101010101" pitchFamily="2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734" y="3324729"/>
                <a:ext cx="1552989" cy="6695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）如图所示，电源电压恒为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为定值电阻，其中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后，电压表的示数为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4533389"/>
                <a:ext cx="11368120" cy="20639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串联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电流表测量电路中的电流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电压表测量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根据串联电路的电压的特点可知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6V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电路中的电流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4533389"/>
                <a:ext cx="11368120" cy="2063963"/>
              </a:xfrm>
              <a:prstGeom prst="rect">
                <a:avLst/>
              </a:prstGeom>
              <a:blipFill>
                <a:blip r:embed="rId2"/>
                <a:stretch>
                  <a:fillRect l="-858" r="-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222" y="1927478"/>
            <a:ext cx="3005635" cy="21397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80264" y="406720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下列简单机械中，属于省力杠杆的是（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筷子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镊子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钓鱼竿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羊角锤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水是人类生存环境的重要组成部分，地球上的水通过三态变化在自然界中不停地循环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海洋和湖泊中的水变成水蒸气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属于汽化现象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水蒸气遇到冷空气变成小水滴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属于熔化现象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水蒸气遇到冷空气变成小冰晶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属于凝固现象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小水滴遇到冷空气变成小冰珠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属于凝华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6860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1894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4665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）通电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22382" y="1124744"/>
                <a:ext cx="5963171" cy="9559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的阻值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82" y="1124744"/>
                <a:ext cx="5963171" cy="955967"/>
              </a:xfrm>
              <a:prstGeom prst="rect">
                <a:avLst/>
              </a:prstGeom>
              <a:blipFill>
                <a:blip r:embed="rId2"/>
                <a:stretch>
                  <a:fillRect l="-1636" r="-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352909" y="2564904"/>
            <a:ext cx="6534385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通电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 min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消耗的电能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baseline="30000" dirty="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 dirty="0" smtClean="0">
                <a:cs typeface="Times New Roman" panose="02020603050405020304" pitchFamily="18" charset="0"/>
              </a:rPr>
              <a:t>＝</a:t>
            </a:r>
            <a:endParaRPr lang="en-US" altLang="zh-CN" sz="2400" kern="100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 smtClean="0">
                <a:cs typeface="Times New Roman" panose="02020603050405020304" pitchFamily="18" charset="0"/>
              </a:rPr>
              <a:t>（</a:t>
            </a:r>
            <a:r>
              <a:rPr lang="en-US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dirty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）</a:t>
            </a:r>
            <a:r>
              <a:rPr lang="en-US" altLang="zh-CN" sz="2400" kern="100" baseline="300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10 Ω</a:t>
            </a:r>
            <a:r>
              <a:rPr lang="en-US" altLang="zh-CN" sz="2400" kern="1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60 s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96 J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13529" y="318898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911" y="908720"/>
            <a:ext cx="3005635" cy="21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）如图所示是我国首艘国产大型邮轮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魔都号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，实现了国产大型邮轮制造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零的突破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邮轮满载时的总质量约为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万吨，某次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魔都号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的速度匀速行驶，所受阻力为船重的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，此时吃水深度为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海水的密度取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魔都号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邮轮满载时受到的浮力约为多少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501008"/>
            <a:ext cx="83022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满载的邮轮在水上行驶时处于漂浮状态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满载时受到的浮力等于邮轮的重力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邮轮满载时的浮力为</a:t>
            </a:r>
            <a:r>
              <a:rPr lang="en-US" altLang="zh-CN" sz="2400" i="1" kern="100"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cs typeface="Times New Roman" panose="02020603050405020304" pitchFamily="18" charset="0"/>
              </a:rPr>
              <a:t>mg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cs typeface="Times New Roman" panose="02020603050405020304" pitchFamily="18" charset="0"/>
              </a:rPr>
              <a:t>36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3057" y="2564904"/>
            <a:ext cx="3400708" cy="17151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21576" y="43502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魔都号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邮轮底部受到海水的压强为多少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933056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吃水深度为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8 m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邮轮底部受到海水的压强为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海水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8 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1412776"/>
            <a:ext cx="3400708" cy="17151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5126" y="32664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魔都号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邮轮发动机的功率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023433"/>
                <a:ext cx="11422984" cy="19978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爱达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魔都号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邮轮匀速运动时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牵引力大小等于阻力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36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10N/kg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爱达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魔都号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邮轮发动机的功率为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10m/s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023433"/>
                <a:ext cx="11422984" cy="1997855"/>
              </a:xfrm>
              <a:prstGeom prst="rect">
                <a:avLst/>
              </a:prstGeom>
              <a:blipFill>
                <a:blip r:embed="rId2"/>
                <a:stretch>
                  <a:fillRect l="-800" r="-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5375126" y="32664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038" y="1425828"/>
            <a:ext cx="3400708" cy="171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）如图所示是小华为家里空调设计的自动控制电路简图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控制电路中，电源电压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电源电压可调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为热敏电阻，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的阻值随温度变化关系如表所示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电压鉴别器可控制工作电路开关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的通断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.15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接通，空调开始工作，空调额定制冷输入功率为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1 892 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851653"/>
              </p:ext>
            </p:extLst>
          </p:nvPr>
        </p:nvGraphicFramePr>
        <p:xfrm>
          <a:off x="478582" y="3284984"/>
          <a:ext cx="6120681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298326">
                  <a:extLst>
                    <a:ext uri="{9D8B030D-6E8A-4147-A177-3AD203B41FA5}">
                      <a16:colId xmlns:a16="http://schemas.microsoft.com/office/drawing/2014/main" val="1093219282"/>
                    </a:ext>
                  </a:extLst>
                </a:gridCol>
                <a:gridCol w="789905">
                  <a:extLst>
                    <a:ext uri="{9D8B030D-6E8A-4147-A177-3AD203B41FA5}">
                      <a16:colId xmlns:a16="http://schemas.microsoft.com/office/drawing/2014/main" val="47476685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6158832"/>
                    </a:ext>
                  </a:extLst>
                </a:gridCol>
                <a:gridCol w="892900">
                  <a:extLst>
                    <a:ext uri="{9D8B030D-6E8A-4147-A177-3AD203B41FA5}">
                      <a16:colId xmlns:a16="http://schemas.microsoft.com/office/drawing/2014/main" val="1420773128"/>
                    </a:ext>
                  </a:extLst>
                </a:gridCol>
                <a:gridCol w="734482">
                  <a:extLst>
                    <a:ext uri="{9D8B030D-6E8A-4147-A177-3AD203B41FA5}">
                      <a16:colId xmlns:a16="http://schemas.microsoft.com/office/drawing/2014/main" val="3570952710"/>
                    </a:ext>
                  </a:extLst>
                </a:gridCol>
                <a:gridCol w="734482">
                  <a:extLst>
                    <a:ext uri="{9D8B030D-6E8A-4147-A177-3AD203B41FA5}">
                      <a16:colId xmlns:a16="http://schemas.microsoft.com/office/drawing/2014/main" val="2602297741"/>
                    </a:ext>
                  </a:extLst>
                </a:gridCol>
                <a:gridCol w="734482">
                  <a:extLst>
                    <a:ext uri="{9D8B030D-6E8A-4147-A177-3AD203B41FA5}">
                      <a16:colId xmlns:a16="http://schemas.microsoft.com/office/drawing/2014/main" val="342214197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37764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420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390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360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330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2155985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3140968"/>
            <a:ext cx="4583564" cy="22415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02668" y="547858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）空调正常工作时，工作电路的电流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116903"/>
                <a:ext cx="11521280" cy="8242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空调额定制冷输入功率为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1 892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工作电路的电流为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892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116903"/>
                <a:ext cx="11521280" cy="824265"/>
              </a:xfrm>
              <a:prstGeom prst="rect">
                <a:avLst/>
              </a:prstGeom>
              <a:blipFill>
                <a:blip r:embed="rId2"/>
                <a:stretch>
                  <a:fillRect l="-794" b="-51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514236" y="382239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1549152"/>
            <a:ext cx="4583564" cy="224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）当室内温度为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时，空调能否启动制冷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4265301"/>
                <a:ext cx="11377264" cy="21880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当室内温度为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热敏电阻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420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根据串联电路的特点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电路的总电阻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420 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430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控制电路中的电流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430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14A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01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A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V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空调不能启动制冷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4265301"/>
                <a:ext cx="11377264" cy="2188035"/>
              </a:xfrm>
              <a:prstGeom prst="rect">
                <a:avLst/>
              </a:prstGeom>
              <a:blipFill>
                <a:blip r:embed="rId2"/>
                <a:stretch>
                  <a:fillRect l="-857" r="-804" b="-25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244" y="1386899"/>
            <a:ext cx="4583564" cy="22415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58252" y="362452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）为了省电节能，要求室内温度到达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时空调才启动制冷，请提出一种可行措施，并计算说明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34566" y="4005064"/>
                <a:ext cx="11639008" cy="26210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要求室内温度到达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时空调才启动制冷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热敏电阻阻值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变为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360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间的电压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i="1" kern="100" baseline="-250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15 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0.15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15 A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热敏电阻的电压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i="1" kern="100" baseline="-250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 dirty="0" smtClean="0">
                    <a:cs typeface="Times New Roman" panose="02020603050405020304" pitchFamily="18" charset="0"/>
                  </a:rPr>
                  <a:t>＝</a:t>
                </a:r>
                <a:endParaRPr lang="en-US" altLang="zh-CN" sz="2400" kern="100" dirty="0" smtClean="0"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015 A</a:t>
                </a:r>
                <a:r>
                  <a:rPr lang="en-US" altLang="zh-CN" sz="2400" kern="100" dirty="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360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 V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电源电压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 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V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V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故可将控制电路的电源电压调至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55 V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4005064"/>
                <a:ext cx="11639008" cy="2621039"/>
              </a:xfrm>
              <a:prstGeom prst="rect">
                <a:avLst/>
              </a:prstGeom>
              <a:blipFill>
                <a:blip r:embed="rId2"/>
                <a:stretch>
                  <a:fillRect l="-838" r="-786" b="-18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5242003" y="35707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177" y="1253356"/>
            <a:ext cx="4849786" cy="231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《青藏高原》是一首大家耳熟能详的描写我国青藏地区美丽景色的歌曲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为什么许多人唱到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字就唱不上去了呢？这是因为歌曲中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音调高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音色美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节奏快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物理知识在生活中有很多应用，下列事例中利用大气压原理工作的是（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高压锅煮饭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吸管喝饮料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注射器注射药液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洒水壶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洒水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91750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71670" y="30689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《康熙几暇格物编》中记载：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置钱碗底，远视若无，及盛满水时，则钱随水光而显见矣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钱随水光而显见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这种现象形成的原因是（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光的直线传播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光的反射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平面镜成像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光的折射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我国春节习俗很多，下列习俗对应的现象能用分子动理论解释的是（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大扫除清理家具上灰尘的时候尘土飞扬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烟花爆竹燃放后冒出浓浓白烟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蒸馒头的时候掀开锅盖冒出浓浓白雾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除夕夜家家户户做年夜饭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到处都是酒肉飘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983638" y="3019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乘坐高铁可直接刷身份证进站，闸机口通过人脸识别系统确保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一致，闸机门才打开通行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闸门，人脸识别时，开关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闭合；身份证识别时，开关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闭合，则下列选项中的电路可实现上述功能的是（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1387126"/>
            <a:ext cx="458002" cy="4723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74" y="2780928"/>
            <a:ext cx="11603808" cy="19162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535366" y="19780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假如摩擦力消失了，下列说法正确的是（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声音不能传播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人还能在地面上行走自如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徒手不能爬上直竿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不影响老师在黑板上写字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如图所示是某工地施工时用于提升重物的滑轮组，工人用大小为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的拉力，在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内将重为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的重物在竖直方向上匀速提升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若不计绳重及摩擦，则下列判断错误的是（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绳子自由端移动的距离为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动滑轮的重力为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 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该滑轮组没有改变拉力的方向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物体上升的速度为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m/s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62" y="3575578"/>
            <a:ext cx="1424749" cy="22769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449861" y="585257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1230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69087" y="35622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关于力与运动的关系，下列说法中正确的是（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人推桌子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桌子没有动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是因为推力小于摩擦力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一个物体受到力的作用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它的运动状态一定改变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伽利略认为力不是维持物体运动的原因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推出去的铅球能在空中飞行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是因为铅球受到惯性的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3318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如图所示是探究电磁感应的实验装置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关于电磁感应现象，下列说法正确的是（　　）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奥斯特发现了电磁感应现象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利用电磁感应现象制作了电动机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导线在磁场中沿不同方向运动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导线中都会有感应电流产生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如果磁感线和切割磁感线方向都变得相反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导线中感应电流的方向不发生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46" y="1340768"/>
            <a:ext cx="3420698" cy="23544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3620" y="37890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08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2827</Words>
  <Application>Microsoft Office PowerPoint</Application>
  <PresentationFormat>自定义</PresentationFormat>
  <Paragraphs>261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8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442</cp:revision>
  <dcterms:created xsi:type="dcterms:W3CDTF">2020-11-06T05:24:00Z</dcterms:created>
  <dcterms:modified xsi:type="dcterms:W3CDTF">2025-09-13T03:05:32Z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